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38"/>
  </p:notesMasterIdLst>
  <p:sldIdLst>
    <p:sldId id="256" r:id="rId2"/>
    <p:sldId id="331" r:id="rId3"/>
    <p:sldId id="324" r:id="rId4"/>
    <p:sldId id="348" r:id="rId5"/>
    <p:sldId id="326" r:id="rId6"/>
    <p:sldId id="350" r:id="rId7"/>
    <p:sldId id="291" r:id="rId8"/>
    <p:sldId id="259" r:id="rId9"/>
    <p:sldId id="325" r:id="rId10"/>
    <p:sldId id="329" r:id="rId11"/>
    <p:sldId id="260" r:id="rId12"/>
    <p:sldId id="290" r:id="rId13"/>
    <p:sldId id="322" r:id="rId14"/>
    <p:sldId id="327" r:id="rId15"/>
    <p:sldId id="273" r:id="rId16"/>
    <p:sldId id="282" r:id="rId17"/>
    <p:sldId id="328" r:id="rId18"/>
    <p:sldId id="330" r:id="rId19"/>
    <p:sldId id="349" r:id="rId20"/>
    <p:sldId id="272" r:id="rId21"/>
    <p:sldId id="261" r:id="rId22"/>
    <p:sldId id="333" r:id="rId23"/>
    <p:sldId id="332" r:id="rId24"/>
    <p:sldId id="301" r:id="rId25"/>
    <p:sldId id="334" r:id="rId26"/>
    <p:sldId id="335" r:id="rId27"/>
    <p:sldId id="345" r:id="rId28"/>
    <p:sldId id="344" r:id="rId29"/>
    <p:sldId id="336" r:id="rId30"/>
    <p:sldId id="337" r:id="rId31"/>
    <p:sldId id="338" r:id="rId32"/>
    <p:sldId id="299" r:id="rId33"/>
    <p:sldId id="346" r:id="rId34"/>
    <p:sldId id="339" r:id="rId35"/>
    <p:sldId id="340" r:id="rId36"/>
    <p:sldId id="34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8D2C"/>
    <a:srgbClr val="001E5A"/>
    <a:srgbClr val="B39535"/>
    <a:srgbClr val="ED8B00"/>
    <a:srgbClr val="758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4" autoAdjust="0"/>
    <p:restoredTop sz="85393" autoAdjust="0"/>
  </p:normalViewPr>
  <p:slideViewPr>
    <p:cSldViewPr snapToGrid="0">
      <p:cViewPr varScale="1">
        <p:scale>
          <a:sx n="73" d="100"/>
          <a:sy n="73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EB3A8-B123-4C91-9427-087813D42514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40AE4-BA72-4851-8995-DD2361104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https://commons.wikimedia.org/wiki/File:Thank-you-word-cloud.jpg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1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The simple fact of declaring this private method is enough to trigger a</a:t>
            </a:r>
            <a:r>
              <a:rPr lang="en-CA" baseline="0" dirty="0" smtClean="0"/>
              <a:t> </a:t>
            </a:r>
            <a:r>
              <a:rPr lang="en-CA" dirty="0" smtClean="0"/>
              <a:t>side effect: it will be called during deserialization.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26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Successful exploitation requires both attack surfaces</a:t>
            </a:r>
          </a:p>
          <a:p>
            <a:r>
              <a:rPr lang="en-CA" dirty="0" err="1" smtClean="0"/>
              <a:t>CastException</a:t>
            </a:r>
            <a:r>
              <a:rPr lang="en-CA" dirty="0" smtClean="0"/>
              <a:t> will be thrown</a:t>
            </a:r>
            <a:r>
              <a:rPr lang="en-CA" baseline="0" dirty="0" smtClean="0"/>
              <a:t> </a:t>
            </a:r>
            <a:r>
              <a:rPr lang="en-CA" b="1" u="sng" baseline="0" dirty="0" smtClean="0"/>
              <a:t>after</a:t>
            </a:r>
            <a:r>
              <a:rPr lang="en-CA" baseline="0" dirty="0" smtClean="0"/>
              <a:t> the magic method has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0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RCE: Remote Code Execution</a:t>
            </a:r>
          </a:p>
          <a:p>
            <a:r>
              <a:rPr lang="en-CA" dirty="0" smtClean="0"/>
              <a:t>DOS: Denial of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https://pixabay.com/en/joint-dolls-runners-jog-marathon-3143515/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3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</a:t>
            </a:r>
            <a:r>
              <a:rPr lang="en-CA" baseline="0" dirty="0" smtClean="0"/>
              <a:t> Source: https://pixabay.com/en/shield-escutcheon-heater-shield-31869/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2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6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Strongly encourage to stop using deserialization altogether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Len(“org.owasp.ottawa1.topten2017_A8.BicycleBean”) = 42 = (2A)</a:t>
            </a:r>
            <a:r>
              <a:rPr lang="en-CA" baseline="-25000" dirty="0" smtClean="0"/>
              <a:t>16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http://www.publicdomainfiles.com/show_file.php?id=13921836628637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2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https://securityintelligence.com/one-class-to-rule-them-all-new-android-serialization-vulnerability-gives-underprivileged-apps-super-status/</a:t>
            </a:r>
          </a:p>
          <a:p>
            <a:r>
              <a:rPr lang="en-US" dirty="0" smtClean="0"/>
              <a:t>https://krebsonsecurity.com/2016/11/san-francisco-rail-system-hacker-hacked/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55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https://commons.wikimedia.org/wiki/File:Employee-model.PNG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5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https://pixabay.com/en/cloud-programmer-1835333/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Imagine we</a:t>
            </a:r>
            <a:r>
              <a:rPr lang="en-CA" baseline="0" dirty="0" smtClean="0"/>
              <a:t> have a </a:t>
            </a:r>
            <a:r>
              <a:rPr lang="en-CA" baseline="0" dirty="0" err="1" smtClean="0"/>
              <a:t>BicycleBean</a:t>
            </a:r>
            <a:r>
              <a:rPr lang="en-CA" baseline="0" dirty="0" smtClean="0"/>
              <a:t> instance</a:t>
            </a:r>
          </a:p>
          <a:p>
            <a:r>
              <a:rPr lang="en-CA" dirty="0" smtClean="0"/>
              <a:t>AC ED 00 05: Remember this</a:t>
            </a:r>
          </a:p>
          <a:p>
            <a:r>
              <a:rPr lang="en-CA" dirty="0" smtClean="0"/>
              <a:t>Image Source: https://pixabay.com/en/mtb-bike-mountain-bike-bike-bicycle-162107/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8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91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Root cause is *NOT*</a:t>
            </a:r>
            <a:r>
              <a:rPr lang="en-CA" baseline="0" dirty="0" smtClean="0"/>
              <a:t> weak boundary between data &amp; code</a:t>
            </a:r>
            <a:endParaRPr lang="en-US" dirty="0" smtClean="0"/>
          </a:p>
          <a:p>
            <a:r>
              <a:rPr lang="en-CA" baseline="0" dirty="0" smtClean="0"/>
              <a:t>Magic methods not always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Image Source: http://www.publicdomainfiles.com/show_file.php?id=13939492812397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Usually something that has a </a:t>
            </a:r>
            <a:r>
              <a:rPr lang="en-CA" u="sng" dirty="0" smtClean="0"/>
              <a:t>static</a:t>
            </a:r>
            <a:r>
              <a:rPr lang="en-CA" dirty="0" smtClean="0"/>
              <a:t> impact</a:t>
            </a:r>
          </a:p>
          <a:p>
            <a:r>
              <a:rPr lang="en-CA" dirty="0" smtClean="0"/>
              <a:t>Image Source: http://maxpixel.freegreatpicture.com/Pirate-Computer-Virus-Hacker-Security-Password-1468169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40AE4-BA72-4851-8995-DD2361104A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3" y="2279036"/>
            <a:ext cx="9079707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493" y="4034810"/>
            <a:ext cx="8165307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0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4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51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457" y="2088087"/>
            <a:ext cx="10911014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415" y="5528768"/>
            <a:ext cx="11518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415" y="4547602"/>
            <a:ext cx="7291771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27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803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4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514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403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20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ve.mitre.org/cgi-bin/cvename.cgi?name=CVE-2012-4858" TargetMode="External"/><Relationship Id="rId13" Type="http://schemas.openxmlformats.org/officeDocument/2006/relationships/hyperlink" Target="https://cve.mitre.org/cgi-bin/cvename.cgi?name=CVE-2015-7450" TargetMode="External"/><Relationship Id="rId3" Type="http://schemas.openxmlformats.org/officeDocument/2006/relationships/hyperlink" Target="https://cve.mitre.org/cgi-bin/cvename.cgi?name=CVE-2004-2540" TargetMode="External"/><Relationship Id="rId7" Type="http://schemas.openxmlformats.org/officeDocument/2006/relationships/hyperlink" Target="https://cve.mitre.org/cgi-bin/cvename.cgi?name=CVE-2011-2894" TargetMode="External"/><Relationship Id="rId12" Type="http://schemas.openxmlformats.org/officeDocument/2006/relationships/hyperlink" Target="https://cve.mitre.org/cgi-bin/cvename.cgi?name=CVE-2015-38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kkisoft.com/stuff/SJWC_DoS.java" TargetMode="External"/><Relationship Id="rId11" Type="http://schemas.openxmlformats.org/officeDocument/2006/relationships/hyperlink" Target="https://cve.mitre.org/cgi-bin/cvename.cgi?name=CVE-2015-3253" TargetMode="External"/><Relationship Id="rId5" Type="http://schemas.openxmlformats.org/officeDocument/2006/relationships/hyperlink" Target="https://cve.mitre.org/cgi-bin/cvename.cgi?name=CVE-2010-0094" TargetMode="External"/><Relationship Id="rId10" Type="http://schemas.openxmlformats.org/officeDocument/2006/relationships/hyperlink" Target="https://cve.mitre.org/cgi-bin/cvename.cgi?name=CVE-2013-2185" TargetMode="External"/><Relationship Id="rId4" Type="http://schemas.openxmlformats.org/officeDocument/2006/relationships/hyperlink" Target="https://cve.mitre.org/cgi-bin/cvename.cgi?name=CVE-2008-5353" TargetMode="External"/><Relationship Id="rId9" Type="http://schemas.openxmlformats.org/officeDocument/2006/relationships/hyperlink" Target="https://cve.mitre.org/cgi-bin/cvename.cgi?name=CVE-2013-1768" TargetMode="External"/><Relationship Id="rId14" Type="http://schemas.openxmlformats.org/officeDocument/2006/relationships/hyperlink" Target="https://gist.github.com/coekie/a27cc406fc9f3dc7a70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75924/java/oracle-plans-to-dump-risky-java-serializa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isky.biz/RB50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ve.mitre.org/cgi-bin/cvename.cgi?name=CVE-2013-44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://grepcode.com/file/repo1.maven.org/maven2/commons-fileupload/commons-fileupload/1.3.1/org/apache/commons/fileupload/disk/DiskFileItem.java#DiskFileItem.finalize%28%2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kisoft/SerialKiller" TargetMode="External"/><Relationship Id="rId2" Type="http://schemas.openxmlformats.org/officeDocument/2006/relationships/hyperlink" Target="http://www.ibm.com/developerworks/library/se-lookahe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jdk.java.net/jeps/290" TargetMode="External"/><Relationship Id="rId5" Type="http://schemas.openxmlformats.org/officeDocument/2006/relationships/hyperlink" Target="https://www.securecoding.cert.org/confluence/display/java/SER12-J.+Prevent+deserialization+of+untrusted+data" TargetMode="External"/><Relationship Id="rId4" Type="http://schemas.openxmlformats.org/officeDocument/2006/relationships/hyperlink" Target="https://github.com/Contrast-Security-OSS/contrast-rO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platform/serialization/spec/protoco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wntester/SerialKillerBypassGadgetCollection/blob/master/src/main/java/serialkiller/bypass/ApacheWebBeans1.jav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grepcode.com/file/repo1.maven.org/maven2/org.apache.openwebbeans/openwebbeans-impl/1.2.8/org/apache/webbeans/event/EventImpl.java#154" TargetMode="External"/><Relationship Id="rId4" Type="http://schemas.openxmlformats.org/officeDocument/2006/relationships/hyperlink" Target="https://github.com/pwntester/SerialKillerBypassGadgetCollection/blob/master/src/main/java/serialkiller/bypass/ApacheWebBeans2.java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oo.gl/CjKZC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jdk8/jdk8/jdk/file/e76bb2436b04/src/share/classes/java/math/BigDecimal.java#l373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3" y="2087438"/>
            <a:ext cx="9079707" cy="1470025"/>
          </a:xfrm>
        </p:spPr>
        <p:txBody>
          <a:bodyPr>
            <a:normAutofit/>
          </a:bodyPr>
          <a:lstStyle/>
          <a:p>
            <a:r>
              <a:rPr lang="en-CA" sz="6000" dirty="0"/>
              <a:t>Insecure </a:t>
            </a:r>
            <a:r>
              <a:rPr lang="en-CA" sz="6000" dirty="0" smtClean="0"/>
              <a:t>Deserialization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900" dirty="0"/>
              <a:t>Pierre Ernst, OWASP Ottawa</a:t>
            </a:r>
          </a:p>
          <a:p>
            <a:r>
              <a:rPr lang="de-DE" sz="2400" dirty="0"/>
              <a:t>pierre.ernst@owasp.org</a:t>
            </a:r>
          </a:p>
          <a:p>
            <a:r>
              <a:rPr lang="de-DE" sz="2400" dirty="0"/>
              <a:t>https://twitter.com/e_rnst</a:t>
            </a:r>
          </a:p>
          <a:p>
            <a:r>
              <a:rPr lang="de-DE" sz="2400" dirty="0"/>
              <a:t>https://linkedin.com/in/pernst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0" y="3418004"/>
            <a:ext cx="2458849" cy="2536050"/>
          </a:xfrm>
          <a:prstGeom prst="rect">
            <a:avLst/>
          </a:prstGeom>
          <a:ln w="57150">
            <a:solidFill>
              <a:srgbClr val="B39535"/>
            </a:solidFill>
          </a:ln>
        </p:spPr>
      </p:pic>
    </p:spTree>
    <p:extLst>
      <p:ext uri="{BB962C8B-B14F-4D97-AF65-F5344CB8AC3E}">
        <p14:creationId xmlns:p14="http://schemas.microsoft.com/office/powerpoint/2010/main" val="263148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Key Takeaway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6018" y="2459504"/>
            <a:ext cx="8739964" cy="1938992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4000" dirty="0"/>
              <a:t>If a </a:t>
            </a:r>
            <a:r>
              <a:rPr lang="en-CA" sz="4000" dirty="0" smtClean="0"/>
              <a:t>class declares a </a:t>
            </a:r>
            <a:r>
              <a:rPr lang="en-CA" sz="4000" dirty="0" err="1" smtClean="0"/>
              <a:t>readObject</a:t>
            </a:r>
            <a:r>
              <a:rPr lang="en-CA" sz="4000" dirty="0"/>
              <a:t>() </a:t>
            </a:r>
            <a:r>
              <a:rPr lang="en-CA" sz="4000" dirty="0" smtClean="0"/>
              <a:t>method, </a:t>
            </a:r>
            <a:r>
              <a:rPr lang="en-CA" sz="4000" dirty="0"/>
              <a:t>it will be automatically </a:t>
            </a:r>
            <a:r>
              <a:rPr lang="en-CA" sz="4000" dirty="0" smtClean="0"/>
              <a:t>called when </a:t>
            </a:r>
            <a:r>
              <a:rPr lang="en-CA" sz="4000" dirty="0" err="1" smtClean="0"/>
              <a:t>deserializing</a:t>
            </a:r>
            <a:r>
              <a:rPr lang="en-CA" sz="4000" dirty="0" smtClean="0"/>
              <a:t> an instance of that class.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912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128029"/>
          </a:xfrm>
        </p:spPr>
        <p:txBody>
          <a:bodyPr>
            <a:normAutofit/>
          </a:bodyPr>
          <a:lstStyle/>
          <a:p>
            <a:r>
              <a:rPr lang="en-CA" dirty="0" smtClean="0"/>
              <a:t>An application is vulnerable if: </a:t>
            </a:r>
          </a:p>
          <a:p>
            <a:pPr lvl="1"/>
            <a:r>
              <a:rPr lang="en-CA" dirty="0" err="1" smtClean="0"/>
              <a:t>deserializing</a:t>
            </a:r>
            <a:r>
              <a:rPr lang="en-CA" dirty="0" smtClean="0"/>
              <a:t> untrusted input,</a:t>
            </a:r>
          </a:p>
          <a:p>
            <a:pPr lvl="1"/>
            <a:r>
              <a:rPr lang="en-CA" u="sng" dirty="0" smtClean="0"/>
              <a:t>and</a:t>
            </a:r>
            <a:r>
              <a:rPr lang="en-CA" dirty="0" smtClean="0"/>
              <a:t> existing classes on the </a:t>
            </a:r>
            <a:r>
              <a:rPr lang="en-CA" dirty="0" err="1" smtClean="0"/>
              <a:t>classpath</a:t>
            </a:r>
            <a:r>
              <a:rPr lang="en-CA" dirty="0" smtClean="0"/>
              <a:t> have “unsecure”  </a:t>
            </a:r>
            <a:r>
              <a:rPr lang="en-CA" dirty="0" err="1" smtClean="0"/>
              <a:t>readObject</a:t>
            </a:r>
            <a:r>
              <a:rPr lang="en-CA" dirty="0" smtClean="0"/>
              <a:t>() method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The </a:t>
            </a:r>
            <a:r>
              <a:rPr lang="en-CA" dirty="0" err="1" smtClean="0"/>
              <a:t>readObject</a:t>
            </a:r>
            <a:r>
              <a:rPr lang="en-CA" dirty="0" smtClean="0"/>
              <a:t>() methods can be chained, abused</a:t>
            </a:r>
          </a:p>
          <a:p>
            <a:pPr lvl="1"/>
            <a:r>
              <a:rPr lang="en-CA" dirty="0" smtClean="0"/>
              <a:t>“gadget” in reference to ROP gadgets</a:t>
            </a:r>
          </a:p>
          <a:p>
            <a:pPr lvl="1"/>
            <a:r>
              <a:rPr lang="en-CA" dirty="0" smtClean="0"/>
              <a:t>Similarly,  some other methods can also be abused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could possibly go wrong?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30537" y="2535680"/>
            <a:ext cx="8561463" cy="2935559"/>
            <a:chOff x="3630537" y="2535680"/>
            <a:chExt cx="8561463" cy="2935559"/>
          </a:xfrm>
        </p:grpSpPr>
        <p:sp>
          <p:nvSpPr>
            <p:cNvPr id="5" name="Rounded Rectangle 4"/>
            <p:cNvSpPr/>
            <p:nvPr/>
          </p:nvSpPr>
          <p:spPr>
            <a:xfrm>
              <a:off x="3630537" y="5028759"/>
              <a:ext cx="2291798" cy="44248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 rot="4407486">
              <a:off x="9866796" y="3345513"/>
              <a:ext cx="1002891" cy="1362751"/>
            </a:xfrm>
            <a:prstGeom prst="lightningBol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70809" y="4545417"/>
              <a:ext cx="23211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b="1" dirty="0" smtClean="0">
                  <a:solidFill>
                    <a:schemeClr val="bg2">
                      <a:lumMod val="50000"/>
                    </a:schemeClr>
                  </a:solidFill>
                  <a:latin typeface="Salesforce Sans"/>
                  <a:cs typeface="Salesforce Sans"/>
                </a:rPr>
                <a:t>“Magic Methods”</a:t>
              </a:r>
              <a:endParaRPr lang="en-US" sz="2000" b="1" dirty="0" smtClean="0">
                <a:solidFill>
                  <a:schemeClr val="bg2">
                    <a:lumMod val="50000"/>
                  </a:schemeClr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088583" y="2535680"/>
              <a:ext cx="2181929" cy="44248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8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478576"/>
          </a:xfrm>
        </p:spPr>
        <p:txBody>
          <a:bodyPr numCol="2"/>
          <a:lstStyle/>
          <a:p>
            <a:r>
              <a:rPr lang="en-CA" sz="3200" dirty="0" err="1" smtClean="0"/>
              <a:t>readObject</a:t>
            </a:r>
            <a:r>
              <a:rPr lang="en-CA" sz="3200" dirty="0" smtClean="0"/>
              <a:t>()</a:t>
            </a:r>
          </a:p>
          <a:p>
            <a:r>
              <a:rPr lang="en-CA" sz="3200" dirty="0" err="1"/>
              <a:t>readResolve</a:t>
            </a:r>
            <a:r>
              <a:rPr lang="en-CA" sz="3200" dirty="0"/>
              <a:t>()</a:t>
            </a:r>
          </a:p>
          <a:p>
            <a:r>
              <a:rPr lang="en-CA" sz="3200" dirty="0" err="1"/>
              <a:t>validateObject</a:t>
            </a:r>
            <a:r>
              <a:rPr lang="en-CA" sz="3200" dirty="0"/>
              <a:t>()</a:t>
            </a:r>
          </a:p>
          <a:p>
            <a:r>
              <a:rPr lang="en-CA" sz="3200" dirty="0" err="1" smtClean="0"/>
              <a:t>readObjectNoData</a:t>
            </a:r>
            <a:r>
              <a:rPr lang="en-CA" sz="3200" dirty="0"/>
              <a:t>()</a:t>
            </a:r>
          </a:p>
          <a:p>
            <a:r>
              <a:rPr lang="en-CA" sz="3200" dirty="0" err="1"/>
              <a:t>readExternal</a:t>
            </a:r>
            <a:r>
              <a:rPr lang="en-CA" sz="3200" dirty="0"/>
              <a:t>()</a:t>
            </a:r>
          </a:p>
          <a:p>
            <a:r>
              <a:rPr lang="en-CA" sz="3200" dirty="0" smtClean="0"/>
              <a:t>finalize()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Magic Methods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09600" y="5078777"/>
            <a:ext cx="10972800" cy="581246"/>
          </a:xfrm>
          <a:prstGeom prst="rect">
            <a:avLst/>
          </a:prstGeom>
        </p:spPr>
        <p:txBody>
          <a:bodyPr vert="horz" lIns="9144" tIns="0" rIns="0" bIns="0" numCol="2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32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8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24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0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200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trike="sngStrike" dirty="0" smtClean="0"/>
              <a:t>&lt;</a:t>
            </a:r>
            <a:r>
              <a:rPr lang="en-CA" strike="sngStrike" dirty="0" err="1" smtClean="0"/>
              <a:t>init</a:t>
            </a:r>
            <a:r>
              <a:rPr lang="en-CA" strike="sngStrike" dirty="0" smtClean="0"/>
              <a:t>&gt;()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6" y="1726214"/>
            <a:ext cx="4790000" cy="3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000" dirty="0"/>
              <a:t>Any side effect with security </a:t>
            </a:r>
            <a:r>
              <a:rPr lang="en-CA" sz="3000" dirty="0" smtClean="0"/>
              <a:t>impact:</a:t>
            </a:r>
            <a:endParaRPr lang="en-CA" sz="3000" dirty="0"/>
          </a:p>
          <a:p>
            <a:pPr lvl="1"/>
            <a:r>
              <a:rPr lang="en-CA" sz="2600" dirty="0" smtClean="0"/>
              <a:t>File I/O</a:t>
            </a:r>
          </a:p>
          <a:p>
            <a:pPr lvl="1"/>
            <a:r>
              <a:rPr lang="en-CA" sz="2600" dirty="0" smtClean="0"/>
              <a:t>Network </a:t>
            </a:r>
            <a:r>
              <a:rPr lang="en-CA" sz="2600" dirty="0"/>
              <a:t>I/O</a:t>
            </a:r>
          </a:p>
          <a:p>
            <a:pPr lvl="1"/>
            <a:r>
              <a:rPr lang="en-CA" sz="2600" dirty="0"/>
              <a:t>Code injection</a:t>
            </a:r>
          </a:p>
          <a:p>
            <a:pPr lvl="1"/>
            <a:r>
              <a:rPr lang="en-CA" sz="2600" dirty="0"/>
              <a:t>Denial of </a:t>
            </a:r>
            <a:r>
              <a:rPr lang="en-CA" sz="2600" dirty="0" smtClean="0"/>
              <a:t>service</a:t>
            </a:r>
          </a:p>
          <a:p>
            <a:pPr lvl="1"/>
            <a:r>
              <a:rPr lang="en-CA" sz="2600" dirty="0" smtClean="0"/>
              <a:t>…</a:t>
            </a:r>
            <a:endParaRPr lang="en-CA" sz="2600" dirty="0"/>
          </a:p>
          <a:p>
            <a:pPr>
              <a:buNone/>
            </a:pPr>
            <a:endParaRPr lang="en-CA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can </a:t>
            </a:r>
            <a:r>
              <a:rPr lang="en-CA" dirty="0" smtClean="0"/>
              <a:t>magic methods </a:t>
            </a:r>
            <a:r>
              <a:rPr lang="en-CA" dirty="0"/>
              <a:t>be abused</a:t>
            </a:r>
            <a:r>
              <a:rPr lang="en-CA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14" y="1783080"/>
            <a:ext cx="3044306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Gadget Example (with Magic Method)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6047" y="1228398"/>
            <a:ext cx="10419906" cy="4401205"/>
          </a:xfrm>
          <a:prstGeom prst="rect">
            <a:avLst/>
          </a:prstGeom>
          <a:noFill/>
          <a:ln w="38100">
            <a:solidFill>
              <a:srgbClr val="758EC4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org.owasp.ottawa.topten2017_A8;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UnusedBeanWithSideEffect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implements Serializable {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private String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in) throws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Exception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// this will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in.defaultReadObject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Runtime.getRuntime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().exec(this.cmd);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92" y="50592"/>
            <a:ext cx="10972800" cy="1143000"/>
          </a:xfrm>
        </p:spPr>
        <p:txBody>
          <a:bodyPr/>
          <a:lstStyle/>
          <a:p>
            <a:r>
              <a:rPr lang="en-CA" dirty="0" smtClean="0"/>
              <a:t>Anatomy of an Attack</a:t>
            </a:r>
            <a:endParaRPr lang="en-US" dirty="0">
              <a:uFill>
                <a:solidFill>
                  <a:schemeClr val="accent1"/>
                </a:solidFill>
              </a:u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5392" y="1074461"/>
            <a:ext cx="1335255" cy="4525354"/>
            <a:chOff x="485392" y="1386348"/>
            <a:chExt cx="1335255" cy="4525354"/>
          </a:xfrm>
        </p:grpSpPr>
        <p:sp>
          <p:nvSpPr>
            <p:cNvPr id="4" name="TextBox 3"/>
            <p:cNvSpPr txBox="1"/>
            <p:nvPr/>
          </p:nvSpPr>
          <p:spPr>
            <a:xfrm>
              <a:off x="485392" y="1386348"/>
              <a:ext cx="1335255" cy="400110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Attacker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7959" y="1786458"/>
              <a:ext cx="170120" cy="41252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68154" y="1074461"/>
            <a:ext cx="2431472" cy="4525354"/>
            <a:chOff x="4881946" y="1386348"/>
            <a:chExt cx="2431472" cy="4525354"/>
          </a:xfrm>
        </p:grpSpPr>
        <p:sp>
          <p:nvSpPr>
            <p:cNvPr id="5" name="TextBox 4"/>
            <p:cNvSpPr txBox="1"/>
            <p:nvPr/>
          </p:nvSpPr>
          <p:spPr>
            <a:xfrm>
              <a:off x="4881946" y="1386348"/>
              <a:ext cx="2431472" cy="400110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Vulnerable Service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12622" y="1786458"/>
              <a:ext cx="170120" cy="41252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441518" y="1779185"/>
            <a:ext cx="3725906" cy="1661189"/>
            <a:chOff x="1441518" y="1779185"/>
            <a:chExt cx="3725906" cy="16611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441518" y="1779185"/>
              <a:ext cx="3725906" cy="467833"/>
            </a:xfrm>
            <a:prstGeom prst="straightConnector1">
              <a:avLst/>
            </a:prstGeom>
            <a:ln w="63500" cmpd="sng">
              <a:solidFill>
                <a:schemeClr val="bg1">
                  <a:lumMod val="6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519459" y="2116935"/>
              <a:ext cx="24323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Malicious serialized input </a:t>
              </a:r>
              <a:r>
                <a:rPr lang="en-CA" sz="2000" dirty="0">
                  <a:solidFill>
                    <a:srgbClr val="758EC4"/>
                  </a:solidFill>
                  <a:latin typeface="Salesforce Sans"/>
                  <a:cs typeface="Salesforce Sans"/>
                </a:rPr>
                <a:t>(</a:t>
              </a:r>
              <a:r>
                <a:rPr lang="en-CA" sz="2000" dirty="0" err="1">
                  <a:solidFill>
                    <a:srgbClr val="758EC4"/>
                  </a:solidFill>
                  <a:latin typeface="Salesforce Sans"/>
                  <a:cs typeface="Salesforce Sans"/>
                </a:rPr>
                <a:t>UnusedBeanWithSideEffect.class</a:t>
              </a: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)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47133" y="1092189"/>
            <a:ext cx="763937" cy="4525354"/>
            <a:chOff x="8947133" y="1404076"/>
            <a:chExt cx="763937" cy="4525354"/>
          </a:xfrm>
        </p:grpSpPr>
        <p:sp>
          <p:nvSpPr>
            <p:cNvPr id="12" name="TextBox 11"/>
            <p:cNvSpPr txBox="1"/>
            <p:nvPr/>
          </p:nvSpPr>
          <p:spPr>
            <a:xfrm>
              <a:off x="8947133" y="1404076"/>
              <a:ext cx="763937" cy="400110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JVM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244041" y="1804186"/>
              <a:ext cx="170120" cy="41252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13630" y="2041544"/>
            <a:ext cx="3408965" cy="1283102"/>
            <a:chOff x="5621620" y="2009552"/>
            <a:chExt cx="3408965" cy="12831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621620" y="2824821"/>
              <a:ext cx="3408965" cy="467833"/>
            </a:xfrm>
            <a:prstGeom prst="straightConnector1">
              <a:avLst/>
            </a:prstGeom>
            <a:ln w="63500" cmpd="sng">
              <a:solidFill>
                <a:schemeClr val="bg1">
                  <a:lumMod val="6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22607" y="2009552"/>
              <a:ext cx="280698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Deserialization </a:t>
              </a:r>
              <a:r>
                <a:rPr lang="en-CA" sz="2000" dirty="0">
                  <a:solidFill>
                    <a:srgbClr val="758EC4"/>
                  </a:solidFill>
                  <a:latin typeface="Salesforce Sans"/>
                  <a:cs typeface="Salesforce Sans"/>
                </a:rPr>
                <a:t>(</a:t>
              </a:r>
              <a:r>
                <a:rPr lang="en-CA" sz="2000" dirty="0" err="1">
                  <a:solidFill>
                    <a:srgbClr val="758EC4"/>
                  </a:solidFill>
                  <a:latin typeface="Salesforce Sans"/>
                  <a:cs typeface="Salesforce Sans"/>
                </a:rPr>
                <a:t>BicycleBean.class</a:t>
              </a: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)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16518" y="3276082"/>
            <a:ext cx="1522739" cy="965387"/>
            <a:chOff x="9779039" y="2743200"/>
            <a:chExt cx="1522739" cy="965387"/>
          </a:xfrm>
        </p:grpSpPr>
        <p:sp>
          <p:nvSpPr>
            <p:cNvPr id="20" name="Can 19"/>
            <p:cNvSpPr/>
            <p:nvPr/>
          </p:nvSpPr>
          <p:spPr>
            <a:xfrm>
              <a:off x="9923719" y="2743200"/>
              <a:ext cx="1233377" cy="965387"/>
            </a:xfrm>
            <a:prstGeom prst="can">
              <a:avLst/>
            </a:prstGeom>
            <a:noFill/>
            <a:ln w="25400">
              <a:solidFill>
                <a:srgbClr val="00206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79039" y="3101521"/>
              <a:ext cx="15227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err="1" smtClean="0">
                  <a:solidFill>
                    <a:srgbClr val="002060"/>
                  </a:solidFill>
                  <a:latin typeface="Salesforce Sans"/>
                  <a:cs typeface="Salesforce Sans"/>
                </a:rPr>
                <a:t>classpath</a:t>
              </a:r>
              <a:endParaRPr lang="en-US" sz="2000" dirty="0" smtClean="0">
                <a:solidFill>
                  <a:srgbClr val="002060"/>
                </a:solidFill>
                <a:latin typeface="Salesforce Sans"/>
                <a:cs typeface="Salesforce San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537098" y="2561781"/>
            <a:ext cx="1101162" cy="1372266"/>
            <a:chOff x="9537098" y="2561781"/>
            <a:chExt cx="1101162" cy="1372266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9548552" y="3933665"/>
              <a:ext cx="1002979" cy="382"/>
            </a:xfrm>
            <a:prstGeom prst="straightConnector1">
              <a:avLst/>
            </a:prstGeom>
            <a:ln w="63500" cmpd="sng">
              <a:solidFill>
                <a:schemeClr val="bg1">
                  <a:lumMod val="6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537098" y="2561781"/>
              <a:ext cx="11011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err="1">
                  <a:solidFill>
                    <a:srgbClr val="758EC4"/>
                  </a:solidFill>
                  <a:latin typeface="Salesforce Sans"/>
                  <a:cs typeface="Salesforce Sans"/>
                </a:rPr>
                <a:t>UnusedBeanWithSideEffect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326121" y="3225214"/>
            <a:ext cx="391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CA" sz="1600" dirty="0" err="1" smtClean="0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BicycleBean</a:t>
            </a:r>
            <a:r>
              <a:rPr lang="en-CA" sz="1600" dirty="0" smtClean="0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instance = </a:t>
            </a:r>
            <a:r>
              <a:rPr lang="en-CA" sz="1600" dirty="0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BicycleBean</a:t>
            </a:r>
            <a:r>
              <a:rPr lang="en-CA" sz="1600" dirty="0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CA" sz="1600" dirty="0" err="1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in.readObject</a:t>
            </a:r>
            <a:r>
              <a:rPr lang="en-CA" sz="1600" dirty="0" smtClean="0">
                <a:solidFill>
                  <a:srgbClr val="758EC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dirty="0" smtClean="0">
              <a:solidFill>
                <a:srgbClr val="758EC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437809" y="4354184"/>
            <a:ext cx="2864508" cy="1615761"/>
            <a:chOff x="9546866" y="4354184"/>
            <a:chExt cx="2864508" cy="1615761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9578735" y="4739695"/>
              <a:ext cx="1146840" cy="172875"/>
            </a:xfrm>
            <a:prstGeom prst="straightConnector1">
              <a:avLst/>
            </a:prstGeom>
            <a:ln w="63500" cmpd="sng">
              <a:solidFill>
                <a:schemeClr val="bg1">
                  <a:lumMod val="6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46866" y="4354184"/>
              <a:ext cx="2864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600"/>
                </a:spcAft>
              </a:pPr>
              <a:r>
                <a:rPr lang="en-CA" sz="2000" dirty="0" smtClean="0">
                  <a:solidFill>
                    <a:srgbClr val="758EC4"/>
                  </a:solidFill>
                  <a:latin typeface="Salesforce Sans"/>
                  <a:cs typeface="Salesforce Sans"/>
                </a:rPr>
                <a:t>Calls “magic” method</a:t>
              </a:r>
              <a:endParaRPr lang="en-US" sz="2000" dirty="0" smtClean="0">
                <a:solidFill>
                  <a:srgbClr val="758EC4"/>
                </a:solidFill>
                <a:latin typeface="Salesforce Sans"/>
                <a:cs typeface="Salesforce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78736" y="5000449"/>
              <a:ext cx="2832638" cy="9694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400" dirty="0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private </a:t>
              </a:r>
              <a:r>
                <a:rPr lang="en-CA" sz="1400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 </a:t>
              </a:r>
              <a:r>
                <a:rPr lang="en-CA" sz="1400" dirty="0" err="1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readObject</a:t>
              </a:r>
              <a:endParaRPr lang="en-CA" sz="14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400" dirty="0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CA" sz="1400" dirty="0" err="1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ObjectInputStream</a:t>
              </a:r>
              <a:r>
                <a:rPr lang="en-CA" sz="1400" dirty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</a:t>
              </a:r>
              <a:r>
                <a:rPr lang="en-CA" sz="1400" dirty="0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){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400" dirty="0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lang="en-US" sz="14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10105"/>
              </p:ext>
            </p:extLst>
          </p:nvPr>
        </p:nvGraphicFramePr>
        <p:xfrm>
          <a:off x="1329071" y="1018540"/>
          <a:ext cx="9533859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515"/>
                <a:gridCol w="828861"/>
                <a:gridCol w="3211032"/>
                <a:gridCol w="2509284"/>
                <a:gridCol w="1818167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758EC4"/>
                          </a:solidFill>
                        </a:rPr>
                        <a:t>Date</a:t>
                      </a:r>
                      <a:endParaRPr lang="en-US" dirty="0">
                        <a:solidFill>
                          <a:srgbClr val="758EC4"/>
                        </a:solidFill>
                      </a:endParaRPr>
                    </a:p>
                  </a:txBody>
                  <a:tcPr marL="87105" marR="87105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758EC4"/>
                          </a:solidFill>
                        </a:rPr>
                        <a:t>Type</a:t>
                      </a:r>
                      <a:endParaRPr lang="en-US" dirty="0">
                        <a:solidFill>
                          <a:srgbClr val="758EC4"/>
                        </a:solidFill>
                      </a:endParaRPr>
                    </a:p>
                  </a:txBody>
                  <a:tcPr marL="87105" marR="87105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758EC4"/>
                          </a:solidFill>
                        </a:rPr>
                        <a:t>Product</a:t>
                      </a:r>
                      <a:endParaRPr lang="en-US" dirty="0">
                        <a:solidFill>
                          <a:srgbClr val="758EC4"/>
                        </a:solidFill>
                      </a:endParaRPr>
                    </a:p>
                  </a:txBody>
                  <a:tcPr marL="87105" marR="87105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758EC4"/>
                          </a:solidFill>
                        </a:rPr>
                        <a:t>Researcher(s)</a:t>
                      </a:r>
                      <a:endParaRPr lang="en-US" dirty="0">
                        <a:solidFill>
                          <a:srgbClr val="758EC4"/>
                        </a:solidFill>
                      </a:endParaRPr>
                    </a:p>
                  </a:txBody>
                  <a:tcPr marL="87105" marR="87105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758EC4"/>
                          </a:solidFill>
                        </a:rPr>
                        <a:t>Reference</a:t>
                      </a:r>
                      <a:endParaRPr lang="en-US" dirty="0">
                        <a:solidFill>
                          <a:srgbClr val="758EC4"/>
                        </a:solidFill>
                      </a:endParaRPr>
                    </a:p>
                  </a:txBody>
                  <a:tcPr marL="87105" marR="87105">
                    <a:solidFill>
                      <a:srgbClr val="00206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i="0" dirty="0" smtClean="0"/>
                        <a:t>Apr 2005</a:t>
                      </a:r>
                      <a:endParaRPr lang="en-US" i="0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DOS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JRE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 </a:t>
                      </a:r>
                      <a:r>
                        <a:rPr lang="en-US" dirty="0" err="1" smtClean="0"/>
                        <a:t>Schönefeld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CVE-2004-2540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Aug 2008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JRE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Sami </a:t>
                      </a:r>
                      <a:r>
                        <a:rPr lang="en-US" dirty="0" err="1" smtClean="0"/>
                        <a:t>Koivu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/>
                        </a:rPr>
                        <a:t>CVE-2008-5353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Apr 2010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JRE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Sami </a:t>
                      </a:r>
                      <a:r>
                        <a:rPr lang="en-US" dirty="0" err="1" smtClean="0"/>
                        <a:t>Koivu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/>
                        </a:rPr>
                        <a:t>CVE-2010-0094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Mar 2010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DOS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Sun Java Web Console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Luca </a:t>
                      </a:r>
                      <a:r>
                        <a:rPr lang="en-US" dirty="0" err="1" smtClean="0"/>
                        <a:t>Carettoni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/>
                        </a:rPr>
                        <a:t>Source Code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Sept 2011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Spring Framework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Wouter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Coekaerts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/>
                        </a:rPr>
                        <a:t>CVE-2011-2894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 2012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IBM Cognos BI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Pierre Ernst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/>
                        </a:rPr>
                        <a:t>CVE-2012-4858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Feb 2013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RCE</a:t>
                      </a:r>
                      <a:endParaRPr lang="en-US" dirty="0" smtClean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OpenJPA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Pierre Ernst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/>
                        </a:rPr>
                        <a:t>CVE-2013-1768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 2013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Apache</a:t>
                      </a:r>
                      <a:r>
                        <a:rPr lang="en-CA" baseline="0" dirty="0" smtClean="0"/>
                        <a:t> Tomcat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Pierre Ernst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/>
                        </a:rPr>
                        <a:t>CVE-2013-2185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July 2015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Apache Groovy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"cpnrodzc7"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1"/>
                        </a:rPr>
                        <a:t>CVE-2015-3253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Aug 2015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Android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 </a:t>
                      </a:r>
                      <a:r>
                        <a:rPr lang="en-US" dirty="0" err="1" smtClean="0"/>
                        <a:t>Peles</a:t>
                      </a:r>
                      <a:r>
                        <a:rPr lang="en-US" dirty="0" smtClean="0"/>
                        <a:t> &amp; Roee Hay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2"/>
                        </a:rPr>
                        <a:t>CVE-2015-3837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 2015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RCE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Commons Collections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C. </a:t>
                      </a:r>
                      <a:r>
                        <a:rPr lang="en-US" dirty="0" err="1" smtClean="0"/>
                        <a:t>Frohoff</a:t>
                      </a:r>
                      <a:r>
                        <a:rPr lang="en-US" dirty="0" smtClean="0"/>
                        <a:t> &amp; G. Lawrence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3"/>
                        </a:rPr>
                        <a:t>CVE-2015-7450</a:t>
                      </a:r>
                      <a:endParaRPr lang="en-US" dirty="0"/>
                    </a:p>
                  </a:txBody>
                  <a:tcPr marL="87105" marR="87105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Nov 2015</a:t>
                      </a:r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DOS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JRE</a:t>
                      </a:r>
                      <a:endParaRPr lang="en-US" dirty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Wouter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Coekaerts</a:t>
                      </a:r>
                      <a:endParaRPr lang="en-US" dirty="0" smtClean="0"/>
                    </a:p>
                  </a:txBody>
                  <a:tcPr marL="87105" marR="87105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4"/>
                        </a:rPr>
                        <a:t>Source Code</a:t>
                      </a:r>
                      <a:endParaRPr lang="en-US" dirty="0"/>
                    </a:p>
                  </a:txBody>
                  <a:tcPr marL="87105" marR="87105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143000"/>
          </a:xfrm>
        </p:spPr>
        <p:txBody>
          <a:bodyPr/>
          <a:lstStyle/>
          <a:p>
            <a:r>
              <a:rPr lang="en-CA" dirty="0" smtClean="0"/>
              <a:t>Prior Art (pre-2016)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85" y="1021080"/>
            <a:ext cx="511983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Mitigation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84" y="1205767"/>
            <a:ext cx="3748233" cy="44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5394" y="1617617"/>
            <a:ext cx="10972800" cy="4128029"/>
          </a:xfrm>
        </p:spPr>
        <p:txBody>
          <a:bodyPr/>
          <a:lstStyle/>
          <a:p>
            <a:r>
              <a:rPr lang="en-CA" dirty="0" smtClean="0"/>
              <a:t>“Serialization </a:t>
            </a:r>
            <a:r>
              <a:rPr lang="en-CA" dirty="0"/>
              <a:t>was a </a:t>
            </a:r>
            <a:r>
              <a:rPr lang="en-CA" dirty="0" smtClean="0"/>
              <a:t>horrible mistake </a:t>
            </a:r>
            <a:r>
              <a:rPr lang="en-CA" dirty="0"/>
              <a:t>made in </a:t>
            </a:r>
            <a:r>
              <a:rPr lang="en-CA" dirty="0" smtClean="0"/>
              <a:t>1997”</a:t>
            </a:r>
          </a:p>
          <a:p>
            <a:pPr lvl="1"/>
            <a:r>
              <a:rPr lang="en-CA" dirty="0">
                <a:hlinkClick r:id="rId3"/>
              </a:rPr>
              <a:t>Mark Reinhold, Chief </a:t>
            </a:r>
            <a:r>
              <a:rPr lang="en-CA" dirty="0" smtClean="0">
                <a:hlinkClick r:id="rId3"/>
              </a:rPr>
              <a:t>Architect </a:t>
            </a:r>
            <a:r>
              <a:rPr lang="en-CA" dirty="0">
                <a:hlinkClick r:id="rId3"/>
              </a:rPr>
              <a:t>Java Platform </a:t>
            </a:r>
            <a:r>
              <a:rPr lang="en-CA" dirty="0" smtClean="0">
                <a:hlinkClick r:id="rId3"/>
              </a:rPr>
              <a:t>Group Oracle</a:t>
            </a:r>
            <a:endParaRPr lang="en-CA" dirty="0" smtClean="0"/>
          </a:p>
          <a:p>
            <a:r>
              <a:rPr lang="en-CA" dirty="0" smtClean="0"/>
              <a:t>Small step in the right direction</a:t>
            </a:r>
          </a:p>
          <a:p>
            <a:r>
              <a:rPr lang="en-CA" dirty="0" smtClean="0"/>
              <a:t>JPMS == Attack Surface Reduction</a:t>
            </a:r>
          </a:p>
          <a:p>
            <a:pPr lvl="1"/>
            <a:r>
              <a:rPr lang="en-CA" dirty="0" smtClean="0"/>
              <a:t>Java 9 Platform Module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Mitigation Idea #1</a:t>
            </a:r>
            <a:r>
              <a:rPr lang="en-CA" dirty="0" smtClean="0"/>
              <a:t>: Wait for Oracle to </a:t>
            </a:r>
            <a:r>
              <a:rPr lang="en-CA" dirty="0"/>
              <a:t>fix the “horrible </a:t>
            </a:r>
            <a:r>
              <a:rPr lang="en-CA" dirty="0" smtClean="0"/>
              <a:t>mistake”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05394" y="4400006"/>
            <a:ext cx="10972800" cy="4128029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32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8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en-US" sz="24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2000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200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“This is only a good strategy if Oracle also has a time machine”</a:t>
            </a:r>
          </a:p>
          <a:p>
            <a:pPr lvl="1"/>
            <a:r>
              <a:rPr lang="en-CA" dirty="0" smtClean="0">
                <a:hlinkClick r:id="rId4"/>
              </a:rPr>
              <a:t>Patrick Gray, Risky Business podcast #501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74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r="2017"/>
          <a:stretch>
            <a:fillRect/>
          </a:stretch>
        </p:blipFill>
        <p:spPr>
          <a:xfrm>
            <a:off x="2438400" y="13716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4908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smtClean="0"/>
              <a:t>Deserialization inside a block protected by a Security Manager</a:t>
            </a:r>
          </a:p>
          <a:p>
            <a:r>
              <a:rPr lang="en-CA" dirty="0" smtClean="0"/>
              <a:t>Could prevent “malicious” calls</a:t>
            </a:r>
          </a:p>
          <a:p>
            <a:pPr lvl="1"/>
            <a:r>
              <a:rPr lang="en-CA" dirty="0" smtClean="0"/>
              <a:t>File R/W access</a:t>
            </a:r>
          </a:p>
          <a:p>
            <a:pPr lvl="1"/>
            <a:r>
              <a:rPr lang="en-CA" dirty="0" smtClean="0"/>
              <a:t>Process creation</a:t>
            </a:r>
          </a:p>
          <a:p>
            <a:pPr lvl="1"/>
            <a:r>
              <a:rPr lang="en-CA" dirty="0" smtClean="0"/>
              <a:t>Network access</a:t>
            </a:r>
          </a:p>
          <a:p>
            <a:pPr lvl="1"/>
            <a:r>
              <a:rPr lang="en-CA" dirty="0" smtClean="0"/>
              <a:t>…</a:t>
            </a:r>
          </a:p>
          <a:p>
            <a:r>
              <a:rPr lang="en-CA" dirty="0" smtClean="0"/>
              <a:t>Not recommended:</a:t>
            </a:r>
          </a:p>
          <a:p>
            <a:pPr lvl="1"/>
            <a:r>
              <a:rPr lang="en-CA" dirty="0"/>
              <a:t>Hard to fine-tune: </a:t>
            </a:r>
            <a:endParaRPr lang="en-CA" dirty="0" smtClean="0"/>
          </a:p>
          <a:p>
            <a:pPr lvl="2"/>
            <a:r>
              <a:rPr lang="en-CA" dirty="0" smtClean="0"/>
              <a:t>what </a:t>
            </a:r>
            <a:r>
              <a:rPr lang="en-CA" dirty="0"/>
              <a:t>is legitimately required?</a:t>
            </a:r>
          </a:p>
          <a:p>
            <a:pPr lvl="1"/>
            <a:r>
              <a:rPr lang="en-CA" dirty="0" smtClean="0"/>
              <a:t>Known to be broken</a:t>
            </a:r>
          </a:p>
          <a:p>
            <a:r>
              <a:rPr lang="en-CA" u="sng" dirty="0" smtClean="0"/>
              <a:t>e.g. </a:t>
            </a:r>
            <a:r>
              <a:rPr lang="en-CA" dirty="0" smtClean="0">
                <a:hlinkClick r:id="rId3"/>
              </a:rPr>
              <a:t>CVE-2013-4444</a:t>
            </a:r>
            <a:r>
              <a:rPr lang="en-CA" dirty="0" smtClean="0"/>
              <a:t> code inside </a:t>
            </a:r>
            <a:r>
              <a:rPr lang="en-CA" dirty="0" smtClean="0">
                <a:hlinkClick r:id="rId4"/>
              </a:rPr>
              <a:t>finalize() </a:t>
            </a:r>
            <a:r>
              <a:rPr lang="en-CA" dirty="0" smtClean="0"/>
              <a:t>can be abused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Mitigation Idea #2: Sandboxing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92" y="2391048"/>
            <a:ext cx="5869508" cy="254633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7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Mitigation Idea #3: Class Name Input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We </a:t>
            </a:r>
            <a:r>
              <a:rPr lang="en-CA" dirty="0"/>
              <a:t>want to validate which classes get </a:t>
            </a:r>
            <a:r>
              <a:rPr lang="en-CA" dirty="0" err="1" smtClean="0"/>
              <a:t>deserialized</a:t>
            </a:r>
            <a:endParaRPr lang="en-CA" dirty="0"/>
          </a:p>
          <a:p>
            <a:r>
              <a:rPr lang="en-CA" dirty="0" smtClean="0">
                <a:hlinkClick r:id="rId2"/>
              </a:rPr>
              <a:t>Look-ahead </a:t>
            </a:r>
            <a:r>
              <a:rPr lang="en-CA" dirty="0">
                <a:hlinkClick r:id="rId2"/>
              </a:rPr>
              <a:t>Java deserialization, Jan 2013, Pierre Ernst</a:t>
            </a:r>
            <a:r>
              <a:rPr lang="en-CA" dirty="0"/>
              <a:t>   </a:t>
            </a:r>
          </a:p>
          <a:p>
            <a:r>
              <a:rPr lang="en-CA" dirty="0" smtClean="0"/>
              <a:t>Concept used by various validation libraries</a:t>
            </a:r>
          </a:p>
          <a:p>
            <a:pPr lvl="1"/>
            <a:r>
              <a:rPr lang="en-CA" sz="2800" dirty="0" err="1" smtClean="0">
                <a:hlinkClick r:id="rId3"/>
              </a:rPr>
              <a:t>SerialKiller</a:t>
            </a:r>
            <a:r>
              <a:rPr lang="en-CA" sz="2800" dirty="0"/>
              <a:t>, by Luca </a:t>
            </a:r>
            <a:r>
              <a:rPr lang="en-CA" sz="2800" dirty="0" err="1" smtClean="0"/>
              <a:t>Carettoni</a:t>
            </a:r>
            <a:endParaRPr lang="en-CA" dirty="0"/>
          </a:p>
          <a:p>
            <a:pPr lvl="1"/>
            <a:r>
              <a:rPr lang="en-CA" sz="2800" dirty="0" smtClean="0">
                <a:hlinkClick r:id="rId4"/>
              </a:rPr>
              <a:t>contrast-rO0 </a:t>
            </a:r>
            <a:r>
              <a:rPr lang="en-CA" sz="2800" dirty="0" smtClean="0"/>
              <a:t>by Contrast Security</a:t>
            </a:r>
          </a:p>
          <a:p>
            <a:pPr lvl="1"/>
            <a:r>
              <a:rPr lang="en-CA" sz="2800" dirty="0" smtClean="0"/>
              <a:t>CERT </a:t>
            </a:r>
            <a:r>
              <a:rPr lang="en-CA" sz="2800" dirty="0"/>
              <a:t>Secure Coding </a:t>
            </a:r>
            <a:r>
              <a:rPr lang="en-CA" sz="2800" dirty="0" smtClean="0">
                <a:hlinkClick r:id="rId5"/>
              </a:rPr>
              <a:t>SER12-J</a:t>
            </a:r>
            <a:endParaRPr lang="en-CA" sz="2800" dirty="0" smtClean="0"/>
          </a:p>
          <a:p>
            <a:pPr lvl="1"/>
            <a:r>
              <a:rPr lang="en-CA" dirty="0"/>
              <a:t>JDK enhancement proposal </a:t>
            </a:r>
            <a:r>
              <a:rPr lang="en-CA" dirty="0">
                <a:hlinkClick r:id="rId6"/>
              </a:rPr>
              <a:t>#290</a:t>
            </a:r>
            <a:r>
              <a:rPr lang="en-CA" dirty="0"/>
              <a:t>  </a:t>
            </a: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As usual, 2 ways of validating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Allow-list</a:t>
            </a:r>
          </a:p>
          <a:p>
            <a:pPr lvl="1"/>
            <a:r>
              <a:rPr lang="en-CA" dirty="0" smtClean="0"/>
              <a:t>Only allow the input if it belongs to a defined list of known good values</a:t>
            </a:r>
            <a:endParaRPr lang="en-US" dirty="0" smtClean="0"/>
          </a:p>
          <a:p>
            <a:r>
              <a:rPr lang="en-CA" dirty="0" smtClean="0"/>
              <a:t>Block-list</a:t>
            </a:r>
          </a:p>
          <a:p>
            <a:pPr lvl="1"/>
            <a:r>
              <a:rPr lang="en-CA" dirty="0" smtClean="0"/>
              <a:t>Reject the input if it belongs to a defined list of known bad values</a:t>
            </a:r>
          </a:p>
          <a:p>
            <a:pPr lvl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6771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Defines a “class description”</a:t>
            </a:r>
          </a:p>
          <a:p>
            <a:pPr lvl="1"/>
            <a:r>
              <a:rPr lang="en-CA" dirty="0">
                <a:hlinkClick r:id="rId3"/>
              </a:rPr>
              <a:t>Link</a:t>
            </a:r>
            <a:r>
              <a:rPr lang="en-CA" dirty="0"/>
              <a:t> to </a:t>
            </a:r>
            <a:r>
              <a:rPr lang="en-CA" dirty="0" smtClean="0"/>
              <a:t>Specs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Serialization Stream Protocol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139" y="3519363"/>
            <a:ext cx="9295722" cy="230832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00000000 </a:t>
            </a:r>
            <a:r>
              <a:rPr lang="it-IT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 ED 00 05 </a:t>
            </a:r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 72 00 2A 6F 72 67 2E 6F 77 61 73 ....sr.*org.owas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00000010 70 2E 6F 74 74 61 77 61 2E 74 6F 70 74 65 6E 32 p.ottawa.topten2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00000020 30 31 37 5F 41 38 2E 42 69 63 79 63 6C 65 42 65 017_A8.BicycleBe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00000030 61 6E BE 8E 31 4B D9 05 96 67 02 00 03 49 00 0E an..1K...g...I..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00000040 6E 75 6D 62 65 72 4F 66 52 69 64 65 72 73 49 00 numberOfRidersI.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00000050 0E 6E 75 6D 62 65 72 4F 66 57 68 65 65 6C 73 4C .numberOfWheelsL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00000060 00 04 6E 61 6D 65 74 00 12 4C 6A 61 76 61 2F 6C ..namet..Ljava/l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00000070 61 6E 67 2F 53 74 72 69 6E 67 3B 78 70 00 00 00 ang/String;xp...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00000080 01 00 00 00 02 74 00 08 46 61 74 20 42 69 6B 65 .....t..Fat Bike</a:t>
            </a:r>
            <a:endParaRPr lang="en-US" sz="16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76646" y="3167524"/>
            <a:ext cx="1817370" cy="639319"/>
            <a:chOff x="1676646" y="3167524"/>
            <a:chExt cx="1817370" cy="639319"/>
          </a:xfrm>
        </p:grpSpPr>
        <p:sp>
          <p:nvSpPr>
            <p:cNvPr id="5" name="Rectangle 4"/>
            <p:cNvSpPr/>
            <p:nvPr/>
          </p:nvSpPr>
          <p:spPr>
            <a:xfrm>
              <a:off x="2585331" y="3572528"/>
              <a:ext cx="709335" cy="23431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>
                  <a:solidFill>
                    <a:schemeClr val="accent5"/>
                  </a:solidFill>
                </a:ln>
                <a:noFill/>
                <a:latin typeface="Salesforce Sans"/>
                <a:cs typeface="Salesforce San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76646" y="3167524"/>
              <a:ext cx="1817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600" dirty="0" smtClean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STREAM_MAGIC</a:t>
              </a:r>
              <a:endParaRPr lang="en-US" sz="16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64879" y="3166478"/>
            <a:ext cx="2053590" cy="639319"/>
            <a:chOff x="3264879" y="3166478"/>
            <a:chExt cx="2053590" cy="639319"/>
          </a:xfrm>
        </p:grpSpPr>
        <p:sp>
          <p:nvSpPr>
            <p:cNvPr id="8" name="Rectangle 7"/>
            <p:cNvSpPr/>
            <p:nvPr/>
          </p:nvSpPr>
          <p:spPr>
            <a:xfrm>
              <a:off x="3294666" y="3571482"/>
              <a:ext cx="709335" cy="23431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>
                  <a:solidFill>
                    <a:schemeClr val="accent5"/>
                  </a:solidFill>
                </a:ln>
                <a:noFill/>
                <a:latin typeface="Salesforce Sans"/>
                <a:cs typeface="Salesforce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64879" y="3166478"/>
              <a:ext cx="2053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600" dirty="0" smtClean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STREAM_VERSION</a:t>
              </a:r>
              <a:endParaRPr lang="en-US" sz="16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99926" y="3166478"/>
            <a:ext cx="1817370" cy="639320"/>
            <a:chOff x="3899926" y="3166478"/>
            <a:chExt cx="1817370" cy="639320"/>
          </a:xfrm>
        </p:grpSpPr>
        <p:sp>
          <p:nvSpPr>
            <p:cNvPr id="15" name="Rectangle 14"/>
            <p:cNvSpPr/>
            <p:nvPr/>
          </p:nvSpPr>
          <p:spPr>
            <a:xfrm>
              <a:off x="4004001" y="3571482"/>
              <a:ext cx="427857" cy="23431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>
                  <a:solidFill>
                    <a:schemeClr val="accent5"/>
                  </a:solidFill>
                </a:ln>
                <a:noFill/>
                <a:latin typeface="Salesforce Sans"/>
                <a:cs typeface="Salesforce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9926" y="3166478"/>
              <a:ext cx="1817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600" dirty="0" smtClean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TC_OBJECT</a:t>
              </a:r>
              <a:endParaRPr lang="en-US" sz="16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5836" y="3152147"/>
            <a:ext cx="1817370" cy="657112"/>
            <a:chOff x="4305836" y="3152147"/>
            <a:chExt cx="1817370" cy="657112"/>
          </a:xfrm>
        </p:grpSpPr>
        <p:sp>
          <p:nvSpPr>
            <p:cNvPr id="18" name="Rectangle 17"/>
            <p:cNvSpPr/>
            <p:nvPr/>
          </p:nvSpPr>
          <p:spPr>
            <a:xfrm>
              <a:off x="4431858" y="3575259"/>
              <a:ext cx="324000" cy="23400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>
                  <a:solidFill>
                    <a:schemeClr val="accent5"/>
                  </a:solidFill>
                </a:ln>
                <a:noFill/>
                <a:latin typeface="Salesforce Sans"/>
                <a:cs typeface="Salesforce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05836" y="3152147"/>
              <a:ext cx="1817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CA" sz="1600" dirty="0" smtClean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TC_CLASSDESC</a:t>
              </a:r>
              <a:endParaRPr lang="en-US" sz="1600" dirty="0" smtClean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94005" y="3151427"/>
            <a:ext cx="5987619" cy="1378668"/>
            <a:chOff x="2594005" y="3151427"/>
            <a:chExt cx="5987619" cy="1378668"/>
          </a:xfrm>
        </p:grpSpPr>
        <p:sp>
          <p:nvSpPr>
            <p:cNvPr id="21" name="Rectangle 20"/>
            <p:cNvSpPr/>
            <p:nvPr/>
          </p:nvSpPr>
          <p:spPr>
            <a:xfrm>
              <a:off x="4768101" y="3571482"/>
              <a:ext cx="756000" cy="23431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>
                  <a:solidFill>
                    <a:schemeClr val="accent5"/>
                  </a:solidFill>
                </a:ln>
                <a:noFill/>
                <a:latin typeface="Salesforce Sans"/>
                <a:cs typeface="Salesforce San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594005" y="3151427"/>
              <a:ext cx="5987619" cy="1378668"/>
              <a:chOff x="2594005" y="3151427"/>
              <a:chExt cx="5987619" cy="1378668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594005" y="3565695"/>
                <a:ext cx="5834302" cy="964400"/>
                <a:chOff x="2594005" y="3565695"/>
                <a:chExt cx="5834302" cy="96440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524101" y="3571482"/>
                  <a:ext cx="2896481" cy="0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8428307" y="3565695"/>
                  <a:ext cx="0" cy="234315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/>
                <p:cNvGrpSpPr/>
                <p:nvPr/>
              </p:nvGrpSpPr>
              <p:grpSpPr>
                <a:xfrm>
                  <a:off x="2594005" y="3816474"/>
                  <a:ext cx="5834302" cy="713621"/>
                  <a:chOff x="2594005" y="3810687"/>
                  <a:chExt cx="5834302" cy="713621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2594005" y="3810687"/>
                    <a:ext cx="5834302" cy="23431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smtClean="0">
                      <a:ln>
                        <a:solidFill>
                          <a:schemeClr val="accent5"/>
                        </a:solidFill>
                      </a:ln>
                      <a:noFill/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2594005" y="4049891"/>
                    <a:ext cx="5834302" cy="23431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smtClean="0">
                      <a:ln>
                        <a:solidFill>
                          <a:schemeClr val="accent5"/>
                        </a:solidFill>
                      </a:ln>
                      <a:noFill/>
                      <a:latin typeface="Salesforce Sans"/>
                      <a:cs typeface="Salesforce Sans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2594005" y="4289993"/>
                    <a:ext cx="700661" cy="234315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  <a:scene3d>
                    <a:camera prst="orthographicFront"/>
                    <a:lightRig rig="contrasting" dir="t">
                      <a:rot lat="0" lon="0" rev="2400000"/>
                    </a:lightRig>
                  </a:scene3d>
                  <a:sp3d prstMaterial="powder">
                    <a:bevelB w="0" h="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 smtClean="0">
                      <a:ln>
                        <a:solidFill>
                          <a:schemeClr val="accent5"/>
                        </a:solidFill>
                      </a:ln>
                      <a:noFill/>
                      <a:latin typeface="Salesforce Sans"/>
                      <a:cs typeface="Salesforce Sans"/>
                    </a:endParaRPr>
                  </a:p>
                </p:txBody>
              </p:sp>
            </p:grpSp>
          </p:grpSp>
          <p:sp>
            <p:nvSpPr>
              <p:cNvPr id="33" name="TextBox 32"/>
              <p:cNvSpPr txBox="1"/>
              <p:nvPr/>
            </p:nvSpPr>
            <p:spPr>
              <a:xfrm>
                <a:off x="7190252" y="3151427"/>
                <a:ext cx="1391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CA" sz="1600" dirty="0" err="1" smtClean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className</a:t>
                </a:r>
                <a:endParaRPr lang="en-US" sz="1600" dirty="0" smtClean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40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Look-ahead Java deserialization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So we could use our own binary parser to decide whether we should stop reading </a:t>
            </a:r>
            <a:r>
              <a:rPr lang="en-CA" dirty="0" smtClean="0"/>
              <a:t>the stream…</a:t>
            </a:r>
            <a:endParaRPr lang="en-CA" dirty="0"/>
          </a:p>
          <a:p>
            <a:r>
              <a:rPr lang="en-CA" dirty="0"/>
              <a:t>… or use existing Java API that allows us to add our own validation hook.</a:t>
            </a:r>
          </a:p>
          <a:p>
            <a:pPr lvl="1"/>
            <a:r>
              <a:rPr lang="en-CA" dirty="0" smtClean="0"/>
              <a:t>Callback provided by Java</a:t>
            </a:r>
          </a:p>
          <a:p>
            <a:r>
              <a:rPr lang="en-CA" dirty="0" smtClean="0"/>
              <a:t>Normally </a:t>
            </a:r>
            <a:r>
              <a:rPr lang="en-CA" dirty="0"/>
              <a:t>used for custom class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2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Allow-List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2071" y="1417638"/>
            <a:ext cx="11487857" cy="40934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LookAheadObjectInputStream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Class&lt;?&gt;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resolveClass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ObjectStreamClass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!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desc.getName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().equals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"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org.owasp.ottawa.topten2017_A8.BicycleBean")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throw new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InvalidClassException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"Unauthorized deserialization attempt",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desc.getName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super.resolveClass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4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Block-List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2071" y="1417638"/>
            <a:ext cx="11487857" cy="40934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LookAheadObjectInputStream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Class&lt;?&gt;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resolveClass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ObjectStreamClass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desc.getName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().equals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"org.owasp.ottawa.topten2017_A8.UnusedBeanWithSideEffect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throw new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InvalidClassException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"Unauthorized deserialization attempt",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desc.getName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super.resolveClass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60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JEP 290 (JDK Enhancement </a:t>
            </a:r>
            <a:r>
              <a:rPr lang="en-CA" dirty="0" smtClean="0"/>
              <a:t>Proposal)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5326"/>
            <a:ext cx="10972800" cy="4859383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Relies on the Look Ahead concept</a:t>
            </a:r>
          </a:p>
          <a:p>
            <a:r>
              <a:rPr lang="en-CA" dirty="0" smtClean="0"/>
              <a:t>Validation filters can be configured:</a:t>
            </a:r>
          </a:p>
          <a:p>
            <a:pPr lvl="1"/>
            <a:r>
              <a:rPr lang="en-CA" dirty="0" smtClean="0"/>
              <a:t>Process-wide</a:t>
            </a:r>
          </a:p>
          <a:p>
            <a:pPr lvl="1"/>
            <a:r>
              <a:rPr lang="en-CA" dirty="0" smtClean="0"/>
              <a:t>(and/or) Per individual </a:t>
            </a:r>
            <a:r>
              <a:rPr lang="en-CA" dirty="0" err="1" smtClean="0"/>
              <a:t>ObjectInputStream</a:t>
            </a:r>
            <a:r>
              <a:rPr lang="en-CA" dirty="0" smtClean="0"/>
              <a:t> instance</a:t>
            </a:r>
          </a:p>
          <a:p>
            <a:r>
              <a:rPr lang="en-CA" dirty="0" smtClean="0"/>
              <a:t>Validation: Class name, </a:t>
            </a:r>
            <a:r>
              <a:rPr lang="en-CA" u="sng" dirty="0" smtClean="0"/>
              <a:t>plus</a:t>
            </a:r>
            <a:r>
              <a:rPr lang="en-CA" dirty="0" smtClean="0"/>
              <a:t> other metrics to prevent DOS</a:t>
            </a:r>
          </a:p>
          <a:p>
            <a:r>
              <a:rPr lang="en-CA" dirty="0" smtClean="0"/>
              <a:t>Filter Status:</a:t>
            </a:r>
          </a:p>
          <a:p>
            <a:pPr lvl="1"/>
            <a:r>
              <a:rPr lang="en-CA" dirty="0" smtClean="0"/>
              <a:t>Allowed</a:t>
            </a:r>
          </a:p>
          <a:p>
            <a:pPr lvl="1"/>
            <a:r>
              <a:rPr lang="en-CA" dirty="0" smtClean="0"/>
              <a:t>Rejected</a:t>
            </a:r>
          </a:p>
          <a:p>
            <a:pPr lvl="1"/>
            <a:r>
              <a:rPr lang="en-CA" dirty="0" smtClean="0"/>
              <a:t>Undecided</a:t>
            </a:r>
          </a:p>
          <a:p>
            <a:r>
              <a:rPr lang="en-CA" dirty="0" smtClean="0"/>
              <a:t>Implemented in:</a:t>
            </a:r>
          </a:p>
          <a:p>
            <a:pPr lvl="1"/>
            <a:r>
              <a:rPr lang="en-CA" dirty="0" smtClean="0"/>
              <a:t>Java 9</a:t>
            </a:r>
          </a:p>
          <a:p>
            <a:pPr lvl="1"/>
            <a:r>
              <a:rPr lang="en-CA" dirty="0" smtClean="0"/>
              <a:t>Java 8 (</a:t>
            </a:r>
            <a:r>
              <a:rPr lang="en-US" dirty="0" smtClean="0"/>
              <a:t>≥8u121</a:t>
            </a:r>
            <a:r>
              <a:rPr lang="en-CA" dirty="0" smtClean="0"/>
              <a:t>)</a:t>
            </a:r>
          </a:p>
          <a:p>
            <a:pPr lvl="1"/>
            <a:r>
              <a:rPr lang="en-CA" dirty="0"/>
              <a:t>Java </a:t>
            </a:r>
            <a:r>
              <a:rPr lang="en-CA" dirty="0" smtClean="0"/>
              <a:t>7 </a:t>
            </a:r>
            <a:r>
              <a:rPr lang="en-CA" dirty="0"/>
              <a:t>(</a:t>
            </a:r>
            <a:r>
              <a:rPr lang="en-US" dirty="0" smtClean="0"/>
              <a:t>≥7u131</a:t>
            </a:r>
            <a:r>
              <a:rPr lang="en-CA" dirty="0" smtClean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68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Process-Wide Block-List (JEP 290)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2071" y="1417638"/>
            <a:ext cx="11487857" cy="16312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System.setProperty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CA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jdk.serialFilter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CA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en-CA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org.owasp.ottawa.topten2017_A8.UnusedBeanWithSideEffect");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/* … */ );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ois.readObject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070" y="3263035"/>
            <a:ext cx="11487857" cy="255454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sun.misc.ObjectInputFilter$Config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lambda$static$0</a:t>
            </a: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Creating serialization filter 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!org.owasp.ottawa.topten2017_A8.UnusedBeanWithSideEffect</a:t>
            </a:r>
          </a:p>
          <a:p>
            <a:r>
              <a:rPr lang="en-CA" sz="16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java.io.ObjectInputStream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filterCheck</a:t>
            </a:r>
            <a:endParaRPr lang="en-CA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INFO: </a:t>
            </a:r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ObjectInputFilter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REJECTED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org.owasp.ottawa.topten2017_A8.UnusedBeanWithSideEffect, array 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length: -1, </a:t>
            </a:r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nRefs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1, </a:t>
            </a:r>
            <a:endParaRPr lang="en-CA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depth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1, bytes: 101, ex: n/a</a:t>
            </a:r>
          </a:p>
          <a:p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java.io.InvalidClassException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filter status: </a:t>
            </a:r>
            <a:r>
              <a:rPr lang="en-CA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REJECTED</a:t>
            </a: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at </a:t>
            </a:r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java.io.ObjectInputStream.filterCheck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(ObjectInputStream.java:1249)</a:t>
            </a:r>
          </a:p>
          <a:p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at </a:t>
            </a:r>
            <a:r>
              <a:rPr lang="en-CA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java.io.ObjectInputStream.readObject</a:t>
            </a:r>
            <a:r>
              <a:rPr lang="en-CA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(ObjectInputStream.java:427)</a:t>
            </a:r>
          </a:p>
        </p:txBody>
      </p:sp>
    </p:spTree>
    <p:extLst>
      <p:ext uri="{BB962C8B-B14F-4D97-AF65-F5344CB8AC3E}">
        <p14:creationId xmlns:p14="http://schemas.microsoft.com/office/powerpoint/2010/main" val="19902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Allow-List or Block-list?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Which one is more secure?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12397" y="141822"/>
            <a:ext cx="1967206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?</a:t>
            </a:r>
            <a:endParaRPr lang="en-US" sz="30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92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4" y="1295285"/>
            <a:ext cx="9417252" cy="426743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Added in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54" y="431858"/>
            <a:ext cx="1911543" cy="1971560"/>
          </a:xfrm>
          <a:prstGeom prst="rect">
            <a:avLst/>
          </a:prstGeom>
          <a:ln w="57150">
            <a:solidFill>
              <a:srgbClr val="B39535"/>
            </a:solidFill>
          </a:ln>
        </p:spPr>
      </p:pic>
    </p:spTree>
    <p:extLst>
      <p:ext uri="{BB962C8B-B14F-4D97-AF65-F5344CB8AC3E}">
        <p14:creationId xmlns:p14="http://schemas.microsoft.com/office/powerpoint/2010/main" val="8819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wrong with block-lists?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 might not be aware of all the classes with exploitable magic methods</a:t>
            </a:r>
          </a:p>
          <a:p>
            <a:r>
              <a:rPr lang="en-CA" dirty="0" smtClean="0"/>
              <a:t>There are known ways to bypass the filter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532" y="2130552"/>
            <a:ext cx="2765556" cy="34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Block-list Bypass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first introduced by Alvaro Muñoz and Christian Schneider</a:t>
            </a:r>
          </a:p>
          <a:p>
            <a:pPr lvl="1"/>
            <a:r>
              <a:rPr lang="en-US" dirty="0" smtClean="0"/>
              <a:t>RSA conference, 2016-03-04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9679" y="2788963"/>
            <a:ext cx="8112642" cy="29392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NestedProblems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implements Serializable{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private void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in) {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ois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/* attacker controlled input */);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ois.readObject</a:t>
            </a: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106007" y="2435020"/>
            <a:ext cx="2208474" cy="927118"/>
            <a:chOff x="9106007" y="2435020"/>
            <a:chExt cx="2208474" cy="927118"/>
          </a:xfrm>
        </p:grpSpPr>
        <p:sp>
          <p:nvSpPr>
            <p:cNvPr id="5" name="Down Arrow 4"/>
            <p:cNvSpPr/>
            <p:nvPr/>
          </p:nvSpPr>
          <p:spPr>
            <a:xfrm rot="3926194">
              <a:off x="9444625" y="2466172"/>
              <a:ext cx="557348" cy="1234584"/>
            </a:xfrm>
            <a:prstGeom prst="downArrow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71989" y="2435020"/>
              <a:ext cx="11424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000" b="1" dirty="0" smtClean="0">
                  <a:solidFill>
                    <a:schemeClr val="accent3"/>
                  </a:solidFill>
                </a:rPr>
                <a:t>Might be</a:t>
              </a:r>
            </a:p>
            <a:p>
              <a:pPr algn="ctr"/>
              <a:r>
                <a:rPr lang="en-CA" sz="2000" b="1" dirty="0" smtClean="0">
                  <a:solidFill>
                    <a:schemeClr val="accent3"/>
                  </a:solidFill>
                </a:rPr>
                <a:t> filtered</a:t>
              </a:r>
              <a:endParaRPr 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21711" y="3924858"/>
            <a:ext cx="3150198" cy="1297556"/>
            <a:chOff x="5721711" y="3924858"/>
            <a:chExt cx="3150198" cy="1297556"/>
          </a:xfrm>
        </p:grpSpPr>
        <p:sp>
          <p:nvSpPr>
            <p:cNvPr id="6" name="Down Arrow 5"/>
            <p:cNvSpPr/>
            <p:nvPr/>
          </p:nvSpPr>
          <p:spPr>
            <a:xfrm rot="9176492">
              <a:off x="5721711" y="3924858"/>
              <a:ext cx="557348" cy="1234584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96360" y="4822304"/>
              <a:ext cx="2475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000" b="1" dirty="0" smtClean="0">
                  <a:solidFill>
                    <a:schemeClr val="accent1"/>
                  </a:solidFill>
                </a:rPr>
                <a:t>Definitely not filtered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2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Block-lit Bypass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hlinkClick r:id="rId3"/>
              </a:rPr>
              <a:t>org.apache.webbeans.inject.impl.InjectionPointImpl</a:t>
            </a:r>
            <a:endParaRPr lang="en-CA" dirty="0"/>
          </a:p>
          <a:p>
            <a:r>
              <a:rPr lang="en-CA" dirty="0" err="1" smtClean="0">
                <a:hlinkClick r:id="rId4"/>
              </a:rPr>
              <a:t>org.apache.webbeans.inject.instance.InstanceImpl</a:t>
            </a:r>
            <a:endParaRPr lang="en-CA" dirty="0"/>
          </a:p>
          <a:p>
            <a:r>
              <a:rPr lang="en-CA" dirty="0" err="1" smtClean="0">
                <a:hlinkClick r:id="rId5"/>
              </a:rPr>
              <a:t>org.apache.webbeans.event.EventImpl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6" y="3581334"/>
            <a:ext cx="11888908" cy="213897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07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Block-List Bypass and JEP 290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068981"/>
          </a:xfrm>
        </p:spPr>
        <p:txBody>
          <a:bodyPr/>
          <a:lstStyle/>
          <a:p>
            <a:r>
              <a:rPr lang="en-CA" dirty="0" smtClean="0"/>
              <a:t>Process-wide filters will block deserialization even from the inner </a:t>
            </a:r>
            <a:r>
              <a:rPr lang="en-CA" dirty="0" err="1" smtClean="0"/>
              <a:t>ObjectInputStream</a:t>
            </a:r>
            <a:endParaRPr lang="en-CA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758758"/>
            <a:ext cx="11487857" cy="70788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System.setProperty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jdk.serialFilter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CA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"!org.owasp.ottawa.topten2017_A8.UnusedBeanWithSideEffect");</a:t>
            </a:r>
            <a:endParaRPr lang="en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miley Face 6"/>
          <p:cNvSpPr/>
          <p:nvPr/>
        </p:nvSpPr>
        <p:spPr>
          <a:xfrm>
            <a:off x="10794274" y="2529682"/>
            <a:ext cx="1080000" cy="1080000"/>
          </a:xfrm>
          <a:prstGeom prst="smileyFac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09599" y="4187235"/>
            <a:ext cx="11487858" cy="1527978"/>
            <a:chOff x="609599" y="4187235"/>
            <a:chExt cx="11487858" cy="1527978"/>
          </a:xfrm>
        </p:grpSpPr>
        <p:sp>
          <p:nvSpPr>
            <p:cNvPr id="5" name="TextBox 4"/>
            <p:cNvSpPr txBox="1"/>
            <p:nvPr/>
          </p:nvSpPr>
          <p:spPr>
            <a:xfrm>
              <a:off x="609600" y="4979444"/>
              <a:ext cx="11487857" cy="40011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ObjectInputFilter.Config.setObjectInputFilter</a:t>
              </a:r>
              <a:r>
                <a:rPr lang="en-CA" sz="2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CA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myOis</a:t>
              </a:r>
              <a:r>
                <a:rPr lang="en-CA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CA" sz="2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myFilter</a:t>
              </a:r>
              <a:r>
                <a:rPr lang="en-CA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609599" y="4187235"/>
              <a:ext cx="11077303" cy="10689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dirty="0" smtClean="0"/>
                <a:t>Filters applied to the outer </a:t>
              </a:r>
              <a:r>
                <a:rPr lang="en-CA" dirty="0" err="1" smtClean="0"/>
                <a:t>ObjectInputStream</a:t>
              </a:r>
              <a:r>
                <a:rPr lang="en-CA" dirty="0" smtClean="0"/>
                <a:t> can be bypassed</a:t>
              </a:r>
            </a:p>
          </p:txBody>
        </p:sp>
        <p:sp>
          <p:nvSpPr>
            <p:cNvPr id="8" name="&quot;No&quot; Symbol 7"/>
            <p:cNvSpPr/>
            <p:nvPr/>
          </p:nvSpPr>
          <p:spPr>
            <a:xfrm>
              <a:off x="10794274" y="4635213"/>
              <a:ext cx="1080000" cy="1080000"/>
            </a:xfrm>
            <a:prstGeom prst="noSmoking">
              <a:avLst/>
            </a:prstGeom>
            <a:solidFill>
              <a:srgbClr val="ED8B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6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using Allow-lists is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 smtClean="0"/>
              <a:t>In real life, an entire Object Graph needs to be allowed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/>
              <a:t>Each class needs to be audited to make sure there is no side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77" y="2157984"/>
            <a:ext cx="4180931" cy="28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Deserializing</a:t>
            </a:r>
            <a:r>
              <a:rPr lang="en-CA" dirty="0" smtClean="0"/>
              <a:t> untrusted input brings a </a:t>
            </a:r>
            <a:r>
              <a:rPr lang="en-CA" u="sng" dirty="0" smtClean="0"/>
              <a:t>serious</a:t>
            </a:r>
            <a:r>
              <a:rPr lang="en-CA" dirty="0" smtClean="0"/>
              <a:t> risk</a:t>
            </a:r>
          </a:p>
          <a:p>
            <a:r>
              <a:rPr lang="en-US" dirty="0" smtClean="0"/>
              <a:t>Look-ahead with Allow-list is the best mitigation</a:t>
            </a:r>
          </a:p>
          <a:p>
            <a:pPr lvl="1"/>
            <a:r>
              <a:rPr lang="en-CA" dirty="0" smtClean="0"/>
              <a:t>Hard to implement</a:t>
            </a:r>
          </a:p>
          <a:p>
            <a:pPr lvl="1"/>
            <a:r>
              <a:rPr lang="en-CA" dirty="0" smtClean="0"/>
              <a:t>Should only be used as a stop-gap solution</a:t>
            </a:r>
          </a:p>
          <a:p>
            <a:r>
              <a:rPr lang="en-CA" dirty="0" smtClean="0"/>
              <a:t>As a developer, Stop using serialization, it is not worth the risk</a:t>
            </a:r>
          </a:p>
          <a:p>
            <a:pPr lvl="1"/>
            <a:r>
              <a:rPr lang="en-CA" dirty="0" smtClean="0"/>
              <a:t>Use JSON instead</a:t>
            </a:r>
          </a:p>
          <a:p>
            <a:r>
              <a:rPr lang="en-US" dirty="0">
                <a:hlinkClick r:id="rId2"/>
              </a:rPr>
              <a:t>https://goo.gl/CjKZCU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58" y="4322559"/>
            <a:ext cx="1658821" cy="16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3" y="2087438"/>
            <a:ext cx="9079707" cy="1470025"/>
          </a:xfrm>
        </p:spPr>
        <p:txBody>
          <a:bodyPr>
            <a:normAutofit/>
          </a:bodyPr>
          <a:lstStyle/>
          <a:p>
            <a:r>
              <a:rPr lang="en-CA" sz="6000" dirty="0"/>
              <a:t>Insecure </a:t>
            </a:r>
            <a:r>
              <a:rPr lang="en-CA" sz="6000" dirty="0" smtClean="0"/>
              <a:t>Deserialization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3900" dirty="0"/>
              <a:t>Pierre Ernst, OWASP Ottawa</a:t>
            </a:r>
          </a:p>
          <a:p>
            <a:r>
              <a:rPr lang="de-DE" sz="2400" dirty="0"/>
              <a:t>pierre.ernst@owasp.org</a:t>
            </a:r>
          </a:p>
          <a:p>
            <a:r>
              <a:rPr lang="de-DE" sz="2400" dirty="0"/>
              <a:t>https://twitter.com/e_rnst</a:t>
            </a:r>
          </a:p>
          <a:p>
            <a:r>
              <a:rPr lang="de-DE" sz="2400" dirty="0"/>
              <a:t>https://linkedin.com/in/pernst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0" y="3418004"/>
            <a:ext cx="2458849" cy="2536050"/>
          </a:xfrm>
          <a:prstGeom prst="rect">
            <a:avLst/>
          </a:prstGeom>
          <a:ln w="57150">
            <a:solidFill>
              <a:srgbClr val="B39535"/>
            </a:solidFill>
          </a:ln>
        </p:spPr>
      </p:pic>
    </p:spTree>
    <p:extLst>
      <p:ext uri="{BB962C8B-B14F-4D97-AF65-F5344CB8AC3E}">
        <p14:creationId xmlns:p14="http://schemas.microsoft.com/office/powerpoint/2010/main" val="530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06" y="926846"/>
            <a:ext cx="7159897" cy="4857731"/>
          </a:xfrm>
          <a:prstGeom prst="rect">
            <a:avLst/>
          </a:prstGeom>
          <a:ln w="38100">
            <a:solidFill>
              <a:srgbClr val="001E5A"/>
            </a:solidFill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6" y="328749"/>
            <a:ext cx="5888947" cy="4127500"/>
          </a:xfrm>
          <a:ln w="38100">
            <a:solidFill>
              <a:srgbClr val="AF8D2C"/>
            </a:solidFill>
          </a:ln>
        </p:spPr>
      </p:pic>
    </p:spTree>
    <p:extLst>
      <p:ext uri="{BB962C8B-B14F-4D97-AF65-F5344CB8AC3E}">
        <p14:creationId xmlns:p14="http://schemas.microsoft.com/office/powerpoint/2010/main" val="35122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400" dirty="0" smtClean="0"/>
              <a:t>Java</a:t>
            </a:r>
          </a:p>
          <a:p>
            <a:r>
              <a:rPr lang="en-CA" sz="4400" dirty="0" err="1" smtClean="0"/>
              <a:t>.Net</a:t>
            </a:r>
            <a:endParaRPr lang="en-CA" sz="4400" dirty="0" smtClean="0"/>
          </a:p>
          <a:p>
            <a:r>
              <a:rPr lang="en-CA" sz="4400" dirty="0" smtClean="0"/>
              <a:t>PHP</a:t>
            </a:r>
          </a:p>
          <a:p>
            <a:r>
              <a:rPr lang="en-CA" sz="4400" dirty="0" smtClean="0"/>
              <a:t>Python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Applies to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97442" y="1600200"/>
            <a:ext cx="1424763" cy="7602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68" y="846138"/>
            <a:ext cx="4964584" cy="43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864686"/>
              </p:ext>
            </p:extLst>
          </p:nvPr>
        </p:nvGraphicFramePr>
        <p:xfrm>
          <a:off x="4815840" y="2786380"/>
          <a:ext cx="256032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BicycleBean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Name: String</a:t>
                      </a:r>
                    </a:p>
                    <a:p>
                      <a:r>
                        <a:rPr lang="en-CA" dirty="0" err="1" smtClean="0"/>
                        <a:t>NumberOfWheels</a:t>
                      </a:r>
                      <a:r>
                        <a:rPr lang="en-CA" dirty="0" smtClean="0"/>
                        <a:t>: </a:t>
                      </a:r>
                      <a:r>
                        <a:rPr lang="en-CA" dirty="0" err="1" smtClean="0"/>
                        <a:t>int</a:t>
                      </a:r>
                      <a:endParaRPr lang="en-CA" dirty="0" smtClean="0"/>
                    </a:p>
                    <a:p>
                      <a:r>
                        <a:rPr lang="en-CA" dirty="0" err="1" smtClean="0"/>
                        <a:t>NumberOfRiders</a:t>
                      </a:r>
                      <a:r>
                        <a:rPr lang="en-CA" dirty="0" smtClean="0"/>
                        <a:t>:</a:t>
                      </a:r>
                      <a:r>
                        <a:rPr lang="en-CA" baseline="0" dirty="0" smtClean="0"/>
                        <a:t> </a:t>
                      </a:r>
                      <a:r>
                        <a:rPr lang="en-CA" baseline="0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Our example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15840" y="1177064"/>
            <a:ext cx="2560320" cy="1609316"/>
            <a:chOff x="4815840" y="1177064"/>
            <a:chExt cx="2560320" cy="1609316"/>
          </a:xfrm>
        </p:grpSpPr>
        <p:graphicFrame>
          <p:nvGraphicFramePr>
            <p:cNvPr id="5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2139791"/>
                </p:ext>
              </p:extLst>
            </p:nvPr>
          </p:nvGraphicFramePr>
          <p:xfrm>
            <a:off x="4815840" y="1177064"/>
            <a:ext cx="2560320" cy="10109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560320"/>
                </a:tblGrid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CA" dirty="0" smtClean="0"/>
                          <a:t>&lt;&lt;interface&gt;&gt;</a:t>
                        </a:r>
                      </a:p>
                      <a:p>
                        <a:pPr algn="ctr"/>
                        <a:r>
                          <a:rPr lang="en-CA" dirty="0" smtClean="0"/>
                          <a:t>Serializable</a:t>
                        </a:r>
                        <a:endParaRPr lang="en-US" dirty="0"/>
                      </a:p>
                    </a:txBody>
                    <a:tcPr>
                      <a:solidFill>
                        <a:schemeClr val="tx2"/>
                      </a:solidFill>
                    </a:tcPr>
                  </a:tc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CA" dirty="0" smtClean="0"/>
                          <a:t> </a:t>
                        </a:r>
                        <a:endParaRPr lang="en-US" dirty="0"/>
                      </a:p>
                    </a:txBody>
                    <a:tcPr/>
                  </a:tc>
                </a:tr>
              </a:tbl>
            </a:graphicData>
          </a:graphic>
        </p:graphicFrame>
        <p:cxnSp>
          <p:nvCxnSpPr>
            <p:cNvPr id="7" name="Straight Arrow Connector 6"/>
            <p:cNvCxnSpPr>
              <a:endCxn id="5" idx="2"/>
            </p:cNvCxnSpPr>
            <p:nvPr/>
          </p:nvCxnSpPr>
          <p:spPr>
            <a:xfrm flipV="1">
              <a:off x="6035040" y="2187984"/>
              <a:ext cx="60960" cy="598396"/>
            </a:xfrm>
            <a:prstGeom prst="straightConnector1">
              <a:avLst/>
            </a:prstGeom>
            <a:ln w="38100" cmpd="sng">
              <a:solidFill>
                <a:srgbClr val="AF8D2C"/>
              </a:solidFill>
              <a:prstDash val="sysDash"/>
              <a:headEnd w="lg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73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Serialization 101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8139" y="3519363"/>
            <a:ext cx="9295722" cy="230832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00000000 </a:t>
            </a:r>
            <a:r>
              <a:rPr lang="it-IT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 ED 00 05 </a:t>
            </a:r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 72 00 2A 6F 72 67 2E 6F 77 61 73 ....sr.*org.owas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00000010 70 2E 6F 74 74 61 77 61 2E 74 6F 70 74 65 6E 32 p.ottawa.topten2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00000020 30 31 37 5F 41 38 2E 42 69 63 79 63 6C 65 42 65 017_A8.BicycleBe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00000030 61 6E BE 8E 31 4B D9 05 96 67 02 00 03 49 00 0E an..1K...g...I..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00000040 6E 75 6D 62 65 72 4F 66 52 69 64 65 72 73 49 00 numberOfRidersI.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00000050 0E 6E 75 6D 62 65 72 4F 66 57 68 65 65 6C 73 4C .numberOfWheelsL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00000060 00 04 6E 61 6D 65 74 00 12 4C 6A 61 76 61 2F 6C ..namet..Ljava/l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00000070 61 6E 67 2F 53 74 72 69 6E 67 3B 78 70 00 00 00 ang/String;xp...</a:t>
            </a:r>
          </a:p>
          <a:p>
            <a:r>
              <a:rPr lang="it-IT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00000080 01 00 00 00 02 74 00 08 46 61 74 20 42 69 6B 65 .....t..Fat Bike</a:t>
            </a:r>
            <a:endParaRPr lang="en-US" sz="16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216000" y="1371591"/>
            <a:ext cx="818707" cy="2000673"/>
          </a:xfrm>
          <a:prstGeom prst="downArrow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7" name="Down Arrow 6"/>
          <p:cNvSpPr/>
          <p:nvPr/>
        </p:nvSpPr>
        <p:spPr>
          <a:xfrm rot="10800000">
            <a:off x="8455001" y="1371591"/>
            <a:ext cx="818707" cy="2000673"/>
          </a:xfrm>
          <a:prstGeom prst="downArrow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8139" y="2048761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3600" dirty="0" smtClean="0">
                <a:solidFill>
                  <a:schemeClr val="bg2">
                    <a:lumMod val="50000"/>
                  </a:schemeClr>
                </a:solidFill>
                <a:latin typeface="Salesforce Sans"/>
                <a:cs typeface="Salesforce Sans"/>
              </a:rPr>
              <a:t>serialize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Salesforce Sans"/>
              <a:cs typeface="Salesforce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8024" y="2048761"/>
            <a:ext cx="268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CA" sz="3600" dirty="0" err="1" smtClean="0">
                <a:solidFill>
                  <a:schemeClr val="bg2">
                    <a:lumMod val="50000"/>
                  </a:schemeClr>
                </a:solidFill>
                <a:latin typeface="Salesforce Sans"/>
                <a:cs typeface="Salesforce Sans"/>
              </a:rPr>
              <a:t>deserialize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09" y="1132978"/>
            <a:ext cx="3756600" cy="22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32000" lvl="0" indent="-324000"/>
            <a:r>
              <a:rPr lang="en-US" dirty="0"/>
              <a:t>Convert Java instance to/from a binary stream</a:t>
            </a:r>
          </a:p>
          <a:p>
            <a:pPr marL="889200" lvl="2" indent="-324000"/>
            <a:r>
              <a:rPr lang="en-US" dirty="0"/>
              <a:t>Used for persistence (file, database blob)</a:t>
            </a:r>
          </a:p>
          <a:p>
            <a:pPr marL="889200" lvl="2" indent="-324000"/>
            <a:r>
              <a:rPr lang="en-US" dirty="0"/>
              <a:t>Used for transmission (RMI: Remote Method Invocation)</a:t>
            </a:r>
          </a:p>
          <a:p>
            <a:pPr marL="432000" lvl="0" indent="-324000"/>
            <a:r>
              <a:rPr lang="en-US" dirty="0"/>
              <a:t>Java API:</a:t>
            </a:r>
          </a:p>
          <a:p>
            <a:pPr marL="908100" lvl="2" indent="-342900"/>
            <a:r>
              <a:rPr lang="en-US" dirty="0" err="1"/>
              <a:t>ObjectOutputStream</a:t>
            </a:r>
            <a:r>
              <a:rPr lang="en-US" dirty="0"/>
              <a:t>: to serialize (write)</a:t>
            </a:r>
          </a:p>
          <a:p>
            <a:pPr marL="908100" lvl="2" indent="-342900"/>
            <a:r>
              <a:rPr lang="en-US" dirty="0" err="1"/>
              <a:t>ObjectInputStream</a:t>
            </a:r>
            <a:r>
              <a:rPr lang="en-US" dirty="0"/>
              <a:t>: to </a:t>
            </a:r>
            <a:r>
              <a:rPr lang="en-US" dirty="0" err="1"/>
              <a:t>deserialize</a:t>
            </a:r>
            <a:r>
              <a:rPr lang="en-US" dirty="0"/>
              <a:t> (read)</a:t>
            </a:r>
          </a:p>
          <a:p>
            <a:pPr marL="908100" lvl="2" indent="-342900"/>
            <a:r>
              <a:rPr lang="en-US" dirty="0"/>
              <a:t>JVM knows how to (de)serialize primitive types</a:t>
            </a:r>
          </a:p>
          <a:p>
            <a:pPr marL="908100" lvl="2" indent="-342900"/>
            <a:r>
              <a:rPr lang="en-US" dirty="0"/>
              <a:t>JVM uses reflection and Unsafe to (de)serialize members of any given class.</a:t>
            </a:r>
          </a:p>
          <a:p>
            <a:pPr marL="908100" lvl="2" indent="-342900"/>
            <a:r>
              <a:rPr lang="en-US" dirty="0"/>
              <a:t>Must implements interface </a:t>
            </a:r>
            <a:r>
              <a:rPr lang="en-US" dirty="0" err="1"/>
              <a:t>java.io.Serializable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Java Serialization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9990" y="1610832"/>
            <a:ext cx="10972800" cy="4128029"/>
          </a:xfrm>
        </p:spPr>
        <p:txBody>
          <a:bodyPr/>
          <a:lstStyle/>
          <a:p>
            <a:r>
              <a:rPr lang="en-CA" dirty="0"/>
              <a:t>Some classes require special handling</a:t>
            </a:r>
          </a:p>
          <a:p>
            <a:pPr lvl="1"/>
            <a:r>
              <a:rPr lang="en-CA" dirty="0" err="1"/>
              <a:t>writeObject</a:t>
            </a:r>
            <a:r>
              <a:rPr lang="en-CA" dirty="0"/>
              <a:t>() and </a:t>
            </a:r>
            <a:r>
              <a:rPr lang="en-CA" dirty="0" err="1"/>
              <a:t>readObject</a:t>
            </a:r>
            <a:r>
              <a:rPr lang="en-CA" dirty="0"/>
              <a:t>() methods</a:t>
            </a:r>
          </a:p>
          <a:p>
            <a:pPr lvl="1"/>
            <a:r>
              <a:rPr lang="en-CA" u="sng" dirty="0"/>
              <a:t>e.g.</a:t>
            </a:r>
            <a:r>
              <a:rPr lang="en-CA" dirty="0"/>
              <a:t>: </a:t>
            </a:r>
            <a:r>
              <a:rPr lang="en-US" dirty="0" err="1">
                <a:hlinkClick r:id="rId3"/>
              </a:rPr>
              <a:t>java.math.BigDecimal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Serialization 101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02" y="2785730"/>
            <a:ext cx="7007714" cy="312506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360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wasp_ppt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19051</TotalTime>
  <Words>1728</Words>
  <Application>Microsoft Office PowerPoint</Application>
  <PresentationFormat>Widescreen</PresentationFormat>
  <Paragraphs>373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Salesforce Sans</vt:lpstr>
      <vt:lpstr>owasp_ppt_3</vt:lpstr>
      <vt:lpstr>Insecure Deserialization</vt:lpstr>
      <vt:lpstr>PowerPoint Presentation</vt:lpstr>
      <vt:lpstr>Added in 2017</vt:lpstr>
      <vt:lpstr>PowerPoint Presentation</vt:lpstr>
      <vt:lpstr>Applies to</vt:lpstr>
      <vt:lpstr>Our example</vt:lpstr>
      <vt:lpstr>Java Serialization 101</vt:lpstr>
      <vt:lpstr>Java Serialization 101</vt:lpstr>
      <vt:lpstr>Java Serialization 101</vt:lpstr>
      <vt:lpstr>Key Takeaway</vt:lpstr>
      <vt:lpstr>What could possibly go wrong?</vt:lpstr>
      <vt:lpstr>Magic Methods</vt:lpstr>
      <vt:lpstr>How can magic methods be abused?</vt:lpstr>
      <vt:lpstr>Gadget Example (with Magic Method)</vt:lpstr>
      <vt:lpstr>Anatomy of an Attack</vt:lpstr>
      <vt:lpstr>Prior Art (pre-2016)</vt:lpstr>
      <vt:lpstr>demo</vt:lpstr>
      <vt:lpstr>Mitigation</vt:lpstr>
      <vt:lpstr>Mitigation Idea #1: Wait for Oracle to fix the “horrible mistake”</vt:lpstr>
      <vt:lpstr>Mitigation Idea #2: Sandboxing</vt:lpstr>
      <vt:lpstr>Mitigation Idea #3: Class Name Input Validation</vt:lpstr>
      <vt:lpstr>As usual, 2 ways of validating input</vt:lpstr>
      <vt:lpstr>Object Serialization Stream Protocol </vt:lpstr>
      <vt:lpstr>Look-ahead Java deserialization</vt:lpstr>
      <vt:lpstr>Allow-List</vt:lpstr>
      <vt:lpstr>Block-List</vt:lpstr>
      <vt:lpstr>JEP 290 (JDK Enhancement Proposal)</vt:lpstr>
      <vt:lpstr>Process-Wide Block-List (JEP 290)</vt:lpstr>
      <vt:lpstr>Allow-List or Block-list?</vt:lpstr>
      <vt:lpstr>What’s wrong with block-lists?</vt:lpstr>
      <vt:lpstr>Block-list Bypass</vt:lpstr>
      <vt:lpstr>Block-lit Bypass Examples</vt:lpstr>
      <vt:lpstr>Block-List Bypass and JEP 290</vt:lpstr>
      <vt:lpstr>Why using Allow-lists is hard?</vt:lpstr>
      <vt:lpstr>Putting everything together</vt:lpstr>
      <vt:lpstr>Insecure Deserialization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Insecure Deserialization</dc:title>
  <dc:creator>Pierre Ernst</dc:creator>
  <cp:lastModifiedBy>Pierre Ernst</cp:lastModifiedBy>
  <cp:revision>254</cp:revision>
  <dcterms:created xsi:type="dcterms:W3CDTF">2015-11-25T14:35:01Z</dcterms:created>
  <dcterms:modified xsi:type="dcterms:W3CDTF">2018-06-20T20:23:43Z</dcterms:modified>
</cp:coreProperties>
</file>